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9" r:id="rId2"/>
    <p:sldId id="278" r:id="rId3"/>
    <p:sldId id="270" r:id="rId4"/>
    <p:sldId id="277" r:id="rId5"/>
    <p:sldId id="275" r:id="rId6"/>
    <p:sldId id="274" r:id="rId7"/>
    <p:sldId id="272" r:id="rId8"/>
    <p:sldId id="271" r:id="rId9"/>
    <p:sldId id="281" r:id="rId10"/>
    <p:sldId id="282" r:id="rId11"/>
    <p:sldId id="280" r:id="rId12"/>
    <p:sldId id="283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FFCC"/>
    <a:srgbClr val="FFFF99"/>
    <a:srgbClr val="FFCC99"/>
    <a:srgbClr val="CC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8568" autoAdjust="0"/>
    <p:restoredTop sz="86400" autoAdjust="0"/>
  </p:normalViewPr>
  <p:slideViewPr>
    <p:cSldViewPr>
      <p:cViewPr>
        <p:scale>
          <a:sx n="90" d="100"/>
          <a:sy n="90" d="100"/>
        </p:scale>
        <p:origin x="-2244" y="-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1A5AB-6F81-4225-84BA-5A7A47DF4A0E}" type="datetimeFigureOut">
              <a:rPr lang="ru-RU" smtClean="0"/>
              <a:t>10.04.2019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ED21E-4408-401E-AA7C-B499F1706E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654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ик 43"/>
          <p:cNvSpPr/>
          <p:nvPr/>
        </p:nvSpPr>
        <p:spPr>
          <a:xfrm>
            <a:off x="683568" y="1700808"/>
            <a:ext cx="3036441" cy="632262"/>
          </a:xfrm>
          <a:prstGeom prst="rect">
            <a:avLst/>
          </a:prstGeom>
          <a:solidFill>
            <a:srgbClr val="FF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Сумма индексации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ПЕНСИИ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70312" y="2794735"/>
            <a:ext cx="3036441" cy="61591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ЕДВ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70312" y="3410650"/>
            <a:ext cx="3036441" cy="1078973"/>
          </a:xfrm>
          <a:prstGeom prst="rect">
            <a:avLst/>
          </a:prstGeom>
          <a:solidFill>
            <a:srgbClr val="FF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ПЕНСИЯ</a:t>
            </a:r>
            <a:endParaRPr lang="ru-RU" sz="4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70312" y="4474095"/>
            <a:ext cx="3036443" cy="1619201"/>
          </a:xfrm>
          <a:prstGeom prst="rect">
            <a:avLst/>
          </a:prstGeom>
          <a:solidFill>
            <a:srgbClr val="99FF99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ДОПЛАТА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1 января 2019 года изменяется механизм расчета  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социальных доплат к пенсии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683568" y="1052736"/>
            <a:ext cx="3036444" cy="64807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Сумма индексации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ЕДВ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23529" y="2333070"/>
            <a:ext cx="3816424" cy="461665"/>
          </a:xfrm>
          <a:prstGeom prst="rect">
            <a:avLst/>
          </a:prstGeom>
          <a:solidFill>
            <a:srgbClr val="FFCCCC"/>
          </a:solidFill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 ПМП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355976" y="1052736"/>
            <a:ext cx="4601879" cy="324036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положений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от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01.04.2019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49-ФЗ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«О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внесении изменений в статью 12.1 Федерального закона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«О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социальной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помощи»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статью 4 Федерального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«О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прожиточном минимуме в Российской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 распространяется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правоотношения,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возникшие </a:t>
            </a:r>
          </a:p>
          <a:p>
            <a:pPr algn="ctr"/>
            <a:r>
              <a:rPr lang="ru-RU" sz="2000" b="1" u="sng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b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января 2019 </a:t>
            </a:r>
            <a:r>
              <a:rPr lang="ru-RU" sz="2000" b="1" u="sng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  <a:endParaRPr lang="ru-RU" sz="2000" b="1" u="sng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355977" y="4474095"/>
            <a:ext cx="4601878" cy="219526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Суммы денежной выплаты, причитающейся пенсионерам                        </a:t>
            </a:r>
            <a:r>
              <a:rPr lang="ru-RU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1 января 2019 года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должны быть выплачены территориальными органами ПФР </a:t>
            </a:r>
          </a:p>
          <a:p>
            <a:pPr algn="ctr"/>
            <a:r>
              <a:rPr lang="ru-RU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мае текущего года.</a:t>
            </a:r>
            <a:endParaRPr lang="ru-RU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70312" y="6258108"/>
            <a:ext cx="3023185" cy="504055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Новый механизм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 rot="16200000">
            <a:off x="2037887" y="6107762"/>
            <a:ext cx="288033" cy="300691"/>
          </a:xfrm>
          <a:prstGeom prst="rightArrow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49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09" y="-347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расчета социальной доплаты к пенсии </a:t>
            </a:r>
            <a:endParaRPr lang="ru-RU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перерасчете размера ЕДВ по новому механизму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188375" y="4787228"/>
            <a:ext cx="2397915" cy="11443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ЕДВ </a:t>
            </a:r>
          </a:p>
          <a:p>
            <a:pPr algn="ctr"/>
            <a:r>
              <a:rPr lang="ru-RU" sz="125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Категория: инвалид </a:t>
            </a:r>
            <a:r>
              <a:rPr lang="en-US" sz="125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125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</a:t>
            </a:r>
          </a:p>
          <a:p>
            <a:pPr algn="ctr"/>
            <a:r>
              <a:rPr lang="ru-RU" sz="125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 учета индексации                         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2 701 руб.</a:t>
            </a:r>
            <a:endParaRPr lang="en-US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188376" y="3894954"/>
            <a:ext cx="2397914" cy="892274"/>
          </a:xfrm>
          <a:prstGeom prst="rect">
            <a:avLst/>
          </a:prstGeom>
          <a:solidFill>
            <a:srgbClr val="FF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ПЕНСИЯ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 учета индексации</a:t>
            </a:r>
            <a:r>
              <a:rPr lang="en-US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algn="ctr"/>
            <a:r>
              <a:rPr lang="en-US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5 294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руб.</a:t>
            </a:r>
            <a:endParaRPr lang="en-US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187628" y="3087363"/>
            <a:ext cx="2398662" cy="807591"/>
          </a:xfrm>
          <a:prstGeom prst="rect">
            <a:avLst/>
          </a:prstGeom>
          <a:solidFill>
            <a:srgbClr val="CC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доплата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ru-RU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000 </a:t>
            </a:r>
            <a:r>
              <a:rPr lang="ru-RU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701 </a:t>
            </a:r>
            <a:r>
              <a:rPr lang="ru-RU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algn="ctr"/>
            <a:r>
              <a:rPr lang="ru-RU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294 </a:t>
            </a:r>
            <a:r>
              <a:rPr lang="ru-RU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 5 </a:t>
            </a:r>
            <a:r>
              <a:rPr lang="ru-RU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005 руб.</a:t>
            </a:r>
            <a:r>
              <a:rPr lang="en-US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188375" y="1052736"/>
            <a:ext cx="2397914" cy="834776"/>
          </a:xfrm>
          <a:prstGeom prst="rect">
            <a:avLst/>
          </a:prstGeom>
          <a:solidFill>
            <a:srgbClr val="FF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Сумма индексации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ПЕНСИИ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397 руб.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1187626" y="1887512"/>
            <a:ext cx="2398663" cy="8466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Сумма индексации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ЕДВ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116 руб.</a:t>
            </a:r>
            <a:endParaRPr lang="ru-RU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188376" y="2734199"/>
            <a:ext cx="6724886" cy="369332"/>
          </a:xfrm>
          <a:prstGeom prst="rect">
            <a:avLst/>
          </a:prstGeom>
          <a:solidFill>
            <a:srgbClr val="FFCCCC"/>
          </a:solidFill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 ПМП в субъекте РФ 13 000 р.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438011" y="4791132"/>
            <a:ext cx="2475252" cy="11443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ЕДВ </a:t>
            </a:r>
          </a:p>
          <a:p>
            <a:pPr algn="ctr"/>
            <a:r>
              <a:rPr lang="ru-RU" sz="125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Категория: инвалид </a:t>
            </a:r>
            <a:r>
              <a:rPr lang="en-US" sz="125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125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</a:t>
            </a:r>
          </a:p>
          <a:p>
            <a:pPr algn="ctr"/>
            <a:r>
              <a:rPr lang="ru-RU" sz="125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 учета индексации                         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2 162 руб.</a:t>
            </a:r>
            <a:endParaRPr lang="en-US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438010" y="3914997"/>
            <a:ext cx="2475252" cy="892274"/>
          </a:xfrm>
          <a:prstGeom prst="rect">
            <a:avLst/>
          </a:prstGeom>
          <a:solidFill>
            <a:srgbClr val="FF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ПЕНСИЯ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 учета индексации</a:t>
            </a:r>
            <a:r>
              <a:rPr lang="en-US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algn="ctr"/>
            <a:r>
              <a:rPr lang="en-US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5 294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руб.</a:t>
            </a:r>
            <a:endParaRPr lang="en-US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438009" y="3103531"/>
            <a:ext cx="2475254" cy="807591"/>
          </a:xfrm>
          <a:prstGeom prst="rect">
            <a:avLst/>
          </a:prstGeom>
          <a:solidFill>
            <a:srgbClr val="CC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доплата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13 000 – 2 162 – 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5 294 = 5 544 руб.</a:t>
            </a:r>
            <a:r>
              <a:rPr lang="en-US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en-US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419912" y="1066734"/>
            <a:ext cx="2493351" cy="834777"/>
          </a:xfrm>
          <a:prstGeom prst="rect">
            <a:avLst/>
          </a:prstGeom>
          <a:solidFill>
            <a:srgbClr val="FF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Сумма индексации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ПЕНСИИ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397 руб.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5419912" y="1901511"/>
            <a:ext cx="2493351" cy="8326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Сумма индексации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ЕДВ 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92 руб.</a:t>
            </a:r>
            <a:endParaRPr lang="ru-RU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586291" y="3219384"/>
            <a:ext cx="1833622" cy="1944216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</a:t>
            </a:r>
            <a:endPara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инвалидности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AutoShape 1036"/>
          <p:cNvSpPr>
            <a:spLocks/>
          </p:cNvSpPr>
          <p:nvPr/>
        </p:nvSpPr>
        <p:spPr bwMode="auto">
          <a:xfrm rot="10800000">
            <a:off x="7913263" y="1066733"/>
            <a:ext cx="222922" cy="4868779"/>
          </a:xfrm>
          <a:prstGeom prst="leftBrace">
            <a:avLst>
              <a:gd name="adj1" fmla="val 124623"/>
              <a:gd name="adj2" fmla="val 50139"/>
            </a:avLst>
          </a:prstGeom>
          <a:solidFill>
            <a:schemeClr val="bg1"/>
          </a:solidFill>
          <a:ln w="25400">
            <a:solidFill>
              <a:srgbClr val="002060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70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AutoShape 1036"/>
          <p:cNvSpPr>
            <a:spLocks/>
          </p:cNvSpPr>
          <p:nvPr/>
        </p:nvSpPr>
        <p:spPr bwMode="auto">
          <a:xfrm>
            <a:off x="966594" y="1052736"/>
            <a:ext cx="221032" cy="4878876"/>
          </a:xfrm>
          <a:prstGeom prst="leftBrace">
            <a:avLst>
              <a:gd name="adj1" fmla="val 124623"/>
              <a:gd name="adj2" fmla="val 50139"/>
            </a:avLst>
          </a:prstGeom>
          <a:solidFill>
            <a:schemeClr val="bg1"/>
          </a:solidFill>
          <a:ln w="25400">
            <a:solidFill>
              <a:srgbClr val="002060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70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32442" y="3039457"/>
            <a:ext cx="11294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Общий доход пенсионера</a:t>
            </a:r>
          </a:p>
          <a:p>
            <a:pPr algn="ctr"/>
            <a:r>
              <a:rPr lang="ru-RU" sz="1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13 513 руб.</a:t>
            </a:r>
            <a:endParaRPr lang="ru-RU" sz="1200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-6162" y="6093296"/>
            <a:ext cx="91550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Общий доход пенсионера уменьшился за счет уменьшения суммы индексации ЕДВ после перерасчета размера ЕДВ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045236" y="3029493"/>
            <a:ext cx="11294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Общий доход пенсионера</a:t>
            </a:r>
          </a:p>
          <a:p>
            <a:pPr algn="ctr"/>
            <a:r>
              <a:rPr lang="ru-RU" sz="1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13 489 руб.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170678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177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расчета социальной доплаты к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пенсии по новому механизму в случае переезда гражданина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региона, осуществляющего РСД, в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регион, осуществляющий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ФСД</a:t>
            </a:r>
            <a:endParaRPr lang="ru-RU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175271" y="2652059"/>
            <a:ext cx="3820664" cy="707886"/>
          </a:xfrm>
          <a:prstGeom prst="rect">
            <a:avLst/>
          </a:prstGeom>
          <a:solidFill>
            <a:srgbClr val="FFCCCC"/>
          </a:solidFill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 ПМП в субъекте РФ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2019 год – </a:t>
            </a:r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12 674 руб. </a:t>
            </a:r>
            <a:endParaRPr lang="ru-RU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07316" y="3359945"/>
            <a:ext cx="2910638" cy="1657355"/>
          </a:xfrm>
          <a:prstGeom prst="rect">
            <a:avLst/>
          </a:prstGeom>
          <a:solidFill>
            <a:srgbClr val="CC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ДОПЛАТА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6 174 руб.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07317" y="5021106"/>
            <a:ext cx="2910638" cy="1003398"/>
          </a:xfrm>
          <a:prstGeom prst="rect">
            <a:avLst/>
          </a:prstGeom>
          <a:solidFill>
            <a:srgbClr val="FF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Страховая пенсия без учета индексации</a:t>
            </a:r>
          </a:p>
          <a:p>
            <a:pPr algn="ctr"/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6 500 руб.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143822" y="3305107"/>
            <a:ext cx="3888431" cy="707886"/>
          </a:xfrm>
          <a:prstGeom prst="rect">
            <a:avLst/>
          </a:prstGeom>
          <a:solidFill>
            <a:srgbClr val="FFCCCC"/>
          </a:solidFill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 ПМП в субъекте РФ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2019 год – </a:t>
            </a:r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8 163 руб. 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646463" y="4012993"/>
            <a:ext cx="2910638" cy="1008113"/>
          </a:xfrm>
          <a:prstGeom prst="rect">
            <a:avLst/>
          </a:prstGeom>
          <a:solidFill>
            <a:srgbClr val="CC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ДОПЛАТА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1 663 руб.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07318" y="1720609"/>
            <a:ext cx="2910637" cy="931450"/>
          </a:xfrm>
          <a:prstGeom prst="rect">
            <a:avLst/>
          </a:prstGeom>
          <a:solidFill>
            <a:srgbClr val="FF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Сумма индексации пенсии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458 руб.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647878" y="2445600"/>
            <a:ext cx="2910638" cy="859507"/>
          </a:xfrm>
          <a:prstGeom prst="rect">
            <a:avLst/>
          </a:prstGeom>
          <a:solidFill>
            <a:srgbClr val="FF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Сумма индексации пенсии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(458 руб.)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5647878" y="5017300"/>
            <a:ext cx="2910638" cy="1003398"/>
          </a:xfrm>
          <a:prstGeom prst="rect">
            <a:avLst/>
          </a:prstGeom>
          <a:solidFill>
            <a:srgbClr val="FF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Страховая пенсия без учета индексации</a:t>
            </a:r>
          </a:p>
          <a:p>
            <a:pPr algn="ctr"/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6 500 руб.</a:t>
            </a:r>
          </a:p>
        </p:txBody>
      </p:sp>
      <p:sp>
        <p:nvSpPr>
          <p:cNvPr id="31" name="Стрелка вправо 30"/>
          <p:cNvSpPr/>
          <p:nvPr/>
        </p:nvSpPr>
        <p:spPr>
          <a:xfrm>
            <a:off x="3513712" y="4175649"/>
            <a:ext cx="2119005" cy="1125559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Переезд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7321" y="6024504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переезде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право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получение сумм индексации пенсий и ЕДВ сверх ПМП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сохраняется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3075" y="1197389"/>
            <a:ext cx="2910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Регион с РСД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47878" y="1910939"/>
            <a:ext cx="2884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Регион с ФСД</a:t>
            </a:r>
          </a:p>
        </p:txBody>
      </p:sp>
    </p:spTree>
    <p:extLst>
      <p:ext uri="{BB962C8B-B14F-4D97-AF65-F5344CB8AC3E}">
        <p14:creationId xmlns:p14="http://schemas.microsoft.com/office/powerpoint/2010/main" val="363485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рямоугольник 42"/>
          <p:cNvSpPr/>
          <p:nvPr/>
        </p:nvSpPr>
        <p:spPr>
          <a:xfrm>
            <a:off x="97969" y="1692104"/>
            <a:ext cx="2296344" cy="8184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Сумма индексации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ЕДВ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89 руб.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расчета социальной доплаты к пенсии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трудоустройства и увольнения пенсионера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9454" y="2510595"/>
            <a:ext cx="8921080" cy="369332"/>
          </a:xfrm>
          <a:prstGeom prst="rect">
            <a:avLst/>
          </a:prstGeom>
          <a:solidFill>
            <a:srgbClr val="FFCCCC"/>
          </a:solidFill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 ПМП в субъекте РФ 13 000 р.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99954" y="3788301"/>
            <a:ext cx="2296343" cy="90010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ЕДВ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ез учета индексации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2 073 руб.</a:t>
            </a:r>
            <a:endParaRPr lang="en-US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99954" y="4688402"/>
            <a:ext cx="2296343" cy="980380"/>
          </a:xfrm>
          <a:prstGeom prst="rect">
            <a:avLst/>
          </a:prstGeom>
          <a:solidFill>
            <a:srgbClr val="FF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ПЕНСИЯ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 учета индексации</a:t>
            </a:r>
            <a:r>
              <a:rPr lang="en-US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algn="ctr"/>
            <a:r>
              <a:rPr lang="en-US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294 руб.</a:t>
            </a:r>
            <a:endParaRPr lang="en-US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98480" y="2879927"/>
            <a:ext cx="2296338" cy="908374"/>
          </a:xfrm>
          <a:prstGeom prst="rect">
            <a:avLst/>
          </a:prstGeom>
          <a:solidFill>
            <a:srgbClr val="CC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ДОПЛАТА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633 руб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en-US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98474" y="830997"/>
            <a:ext cx="2296344" cy="879237"/>
          </a:xfrm>
          <a:prstGeom prst="rect">
            <a:avLst/>
          </a:prstGeom>
          <a:solidFill>
            <a:srgbClr val="FF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Сумма индексации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ПЕНСИИ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397 руб.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3548109" y="3212237"/>
            <a:ext cx="2023769" cy="12961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ЕДВ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индексации                         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2 162 руб.</a:t>
            </a:r>
            <a:endParaRPr lang="en-US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548109" y="4508379"/>
            <a:ext cx="2023769" cy="1160403"/>
          </a:xfrm>
          <a:prstGeom prst="rect">
            <a:avLst/>
          </a:prstGeom>
          <a:solidFill>
            <a:srgbClr val="FF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ПЕНСИЯ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индексации</a:t>
            </a:r>
            <a:endParaRPr lang="en-US" sz="1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5 667 руб.</a:t>
            </a:r>
            <a:endParaRPr lang="en-US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722205" y="1692104"/>
            <a:ext cx="2296344" cy="8184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Сумма индексации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ЕДВ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89 руб.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6722710" y="812867"/>
            <a:ext cx="2296344" cy="879237"/>
          </a:xfrm>
          <a:prstGeom prst="rect">
            <a:avLst/>
          </a:prstGeom>
          <a:solidFill>
            <a:srgbClr val="FF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Сумма индексации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ПЕНСИИ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397 руб.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2396297" y="3733870"/>
            <a:ext cx="1151812" cy="741675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Устроился на работу </a:t>
            </a: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Стрелка вправо 58"/>
          <p:cNvSpPr/>
          <p:nvPr/>
        </p:nvSpPr>
        <p:spPr>
          <a:xfrm>
            <a:off x="5571879" y="3733869"/>
            <a:ext cx="1160274" cy="741675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Уволился с работы </a:t>
            </a: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6733201" y="3788302"/>
            <a:ext cx="2285348" cy="9001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ЕДВ 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ез учета индексации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2 073 руб.</a:t>
            </a:r>
            <a:endParaRPr lang="en-US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733201" y="4688402"/>
            <a:ext cx="2285348" cy="980379"/>
          </a:xfrm>
          <a:prstGeom prst="rect">
            <a:avLst/>
          </a:prstGeom>
          <a:solidFill>
            <a:srgbClr val="FF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ПЕНСИЯ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 учета индексации</a:t>
            </a:r>
            <a:r>
              <a:rPr lang="en-US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algn="ctr"/>
            <a:r>
              <a:rPr lang="en-US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294 руб</a:t>
            </a:r>
            <a:r>
              <a:rPr lang="ru-RU" sz="15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6732152" y="2879927"/>
            <a:ext cx="2286397" cy="908373"/>
          </a:xfrm>
          <a:prstGeom prst="rect">
            <a:avLst/>
          </a:prstGeom>
          <a:solidFill>
            <a:srgbClr val="CC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ДОПЛАТА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5 633 руб.</a:t>
            </a:r>
            <a:r>
              <a:rPr lang="en-US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25308" y="6353597"/>
            <a:ext cx="2295839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275856" y="5665573"/>
            <a:ext cx="2592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Утрата права на СОЦИАЛЬНУЮ ДОПЛАТУ в связи с устройством на работу</a:t>
            </a:r>
            <a:endParaRPr lang="ru-RU" sz="1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16216" y="5646615"/>
            <a:ext cx="262778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Возобновление права на СОЦИАЛЬНУЮ ДОПЛАТУ в связи с прекращением трудовой деятельности</a:t>
            </a:r>
            <a:endParaRPr lang="ru-RU" sz="1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15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механизма подсчета общей суммы материального обеспечения неработающего пенсионера (ОМО)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07503" y="5064224"/>
            <a:ext cx="2520280" cy="10824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ЕДВ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индексации</a:t>
            </a:r>
            <a:endParaRPr lang="en-US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501479" y="5168491"/>
            <a:ext cx="2871933" cy="97816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ЕДВ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 учета индексации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07504" y="3981792"/>
            <a:ext cx="2520280" cy="1082432"/>
          </a:xfrm>
          <a:prstGeom prst="rect">
            <a:avLst/>
          </a:prstGeom>
          <a:solidFill>
            <a:srgbClr val="FF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ПЕНСИЯ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индексации</a:t>
            </a:r>
            <a:endParaRPr lang="en-US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495567" y="4276221"/>
            <a:ext cx="2877845" cy="892274"/>
          </a:xfrm>
          <a:prstGeom prst="rect">
            <a:avLst/>
          </a:prstGeom>
          <a:solidFill>
            <a:srgbClr val="FF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ПЕНСИЯ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 учета индексации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107504" y="2899357"/>
            <a:ext cx="2520280" cy="1082432"/>
          </a:xfrm>
          <a:prstGeom prst="rect">
            <a:avLst/>
          </a:prstGeom>
          <a:solidFill>
            <a:srgbClr val="CC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ДОПЛАТА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 ПЕНСИИ (СДП)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495567" y="2899361"/>
            <a:ext cx="2877846" cy="1376860"/>
          </a:xfrm>
          <a:prstGeom prst="rect">
            <a:avLst/>
          </a:prstGeom>
          <a:solidFill>
            <a:srgbClr val="CC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ДОПЛАТА К ПЕНСИИ (СДП)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512282" y="873210"/>
            <a:ext cx="2861131" cy="663842"/>
          </a:xfrm>
          <a:prstGeom prst="rect">
            <a:avLst/>
          </a:prstGeom>
          <a:solidFill>
            <a:srgbClr val="FF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Сумма индексации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ПЕНСИИ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4512282" y="1537052"/>
            <a:ext cx="2858982" cy="65442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Сумма индексации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ЕДВ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21221" y="2191475"/>
            <a:ext cx="7243459" cy="707886"/>
          </a:xfrm>
          <a:prstGeom prst="rect">
            <a:avLst/>
          </a:prstGeom>
          <a:solidFill>
            <a:srgbClr val="FFCCCC"/>
          </a:solidFill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 прожиточного минимума пенсионера (ПМП)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субъекте РФ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AutoShape 1036"/>
          <p:cNvSpPr>
            <a:spLocks/>
          </p:cNvSpPr>
          <p:nvPr/>
        </p:nvSpPr>
        <p:spPr bwMode="auto">
          <a:xfrm>
            <a:off x="4283968" y="2899358"/>
            <a:ext cx="211074" cy="3247294"/>
          </a:xfrm>
          <a:prstGeom prst="leftBrace">
            <a:avLst>
              <a:gd name="adj1" fmla="val 115561"/>
              <a:gd name="adj2" fmla="val 49100"/>
            </a:avLst>
          </a:prstGeom>
          <a:solidFill>
            <a:schemeClr val="bg1"/>
          </a:solidFill>
          <a:ln w="25400">
            <a:solidFill>
              <a:srgbClr val="002060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00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AutoShape 1036"/>
          <p:cNvSpPr>
            <a:spLocks/>
          </p:cNvSpPr>
          <p:nvPr/>
        </p:nvSpPr>
        <p:spPr bwMode="auto">
          <a:xfrm rot="10800000">
            <a:off x="2627784" y="2899361"/>
            <a:ext cx="216024" cy="3247292"/>
          </a:xfrm>
          <a:prstGeom prst="leftBrace">
            <a:avLst>
              <a:gd name="adj1" fmla="val 109636"/>
              <a:gd name="adj2" fmla="val 50851"/>
            </a:avLst>
          </a:prstGeom>
          <a:solidFill>
            <a:schemeClr val="bg1"/>
          </a:solidFill>
          <a:ln w="25400">
            <a:solidFill>
              <a:srgbClr val="002060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00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735795" y="3863106"/>
            <a:ext cx="1653709" cy="1323439"/>
          </a:xfrm>
          <a:prstGeom prst="rect">
            <a:avLst/>
          </a:prstGeom>
          <a:noFill/>
          <a:ln w="412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Общая сумма материального обеспечения пенсионера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(ОМО)</a:t>
            </a:r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AutoShape 1036"/>
          <p:cNvSpPr>
            <a:spLocks/>
          </p:cNvSpPr>
          <p:nvPr/>
        </p:nvSpPr>
        <p:spPr bwMode="auto">
          <a:xfrm rot="10800000">
            <a:off x="7379622" y="873209"/>
            <a:ext cx="216711" cy="5273442"/>
          </a:xfrm>
          <a:prstGeom prst="leftBrace">
            <a:avLst>
              <a:gd name="adj1" fmla="val 110355"/>
              <a:gd name="adj2" fmla="val 50139"/>
            </a:avLst>
          </a:prstGeom>
          <a:solidFill>
            <a:schemeClr val="bg1"/>
          </a:solidFill>
          <a:ln w="25400">
            <a:solidFill>
              <a:srgbClr val="002060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70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499576" y="1788748"/>
            <a:ext cx="1679151" cy="3477875"/>
          </a:xfrm>
          <a:prstGeom prst="rect">
            <a:avLst/>
          </a:prstGeom>
          <a:noFill/>
          <a:ln w="412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Общий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оход пенсионера</a:t>
            </a:r>
          </a:p>
          <a:p>
            <a:pPr algn="ctr"/>
            <a:r>
              <a:rPr lang="ru-RU" sz="2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превышает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величину ПМП в субъекте РФ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 сумму индексации ПЕНСИИ и ЕДВ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07504" y="6237312"/>
            <a:ext cx="2520279" cy="504055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Старый механизм</a:t>
            </a:r>
            <a:endParaRPr lang="en-US" sz="1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512282" y="6237312"/>
            <a:ext cx="2858982" cy="504055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Новый механизм</a:t>
            </a:r>
            <a:endParaRPr lang="en-US" sz="1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 rot="16200000">
            <a:off x="1250308" y="6163125"/>
            <a:ext cx="234672" cy="284355"/>
          </a:xfrm>
          <a:prstGeom prst="rightArrow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 rot="16200000">
            <a:off x="5817153" y="6164201"/>
            <a:ext cx="234672" cy="284355"/>
          </a:xfrm>
          <a:prstGeom prst="rightArrow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314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473"/>
            <a:ext cx="9144000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числу лиц, которым может производиться выплата сумм индексации (корректировки) пенсии и 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(или) ЕДВ </a:t>
            </a:r>
            <a:r>
              <a:rPr lang="ru-RU" sz="2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сверх величины 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ПМП </a:t>
            </a:r>
            <a:r>
              <a:rPr lang="ru-RU" sz="2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применением нового механизма расчета 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СДП с </a:t>
            </a:r>
            <a:r>
              <a:rPr lang="ru-RU" sz="2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января 2019 </a:t>
            </a:r>
            <a:r>
              <a:rPr lang="ru-RU" sz="2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ru-RU" sz="25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относятся</a:t>
            </a:r>
            <a:r>
              <a:rPr lang="ru-RU" sz="2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457200" algn="just"/>
            <a:endParaRPr lang="ru-RU" sz="25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пенсионеры</a:t>
            </a:r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являвшиеся </a:t>
            </a:r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получателями СДП до 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индексаций пенсий и ЕДВ текущего года (получатели страховых пенсий на 31 декабря 2018 года и получатели социальных пенсий на 31 марта 2019 года);</a:t>
            </a:r>
          </a:p>
          <a:p>
            <a:pPr marL="457200" indent="-4572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пенсионеры</a:t>
            </a:r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выплата СДП которым была 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приостановлена по </a:t>
            </a:r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различным 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основаниям до индексации пенсии в текущем году;</a:t>
            </a:r>
          </a:p>
          <a:p>
            <a:pPr marL="457200" indent="-4572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пенсионеры, пенсия и (или) ЕДВ которым назначены в                    текущем году до индексации пенсии и (или) ЕДВ соответственно;</a:t>
            </a:r>
          </a:p>
          <a:p>
            <a:pPr marL="457200" indent="-457200"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енсионеры, переехавшие на новое место жительства </a:t>
            </a:r>
            <a:r>
              <a:rPr lang="ru-RU" sz="2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 региона, в котором им осуществлялась 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СДП, в регион, в котором им будет осуществляться СДП.</a:t>
            </a:r>
          </a:p>
        </p:txBody>
      </p:sp>
    </p:spTree>
    <p:extLst>
      <p:ext uri="{BB962C8B-B14F-4D97-AF65-F5344CB8AC3E}">
        <p14:creationId xmlns:p14="http://schemas.microsoft.com/office/powerpoint/2010/main" val="254264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17090" y="0"/>
            <a:ext cx="916109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5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</a:t>
            </a:r>
            <a:r>
              <a:rPr lang="ru-RU" sz="225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расчета социальной доплаты к пенсии </a:t>
            </a:r>
            <a:r>
              <a:rPr lang="ru-RU" sz="225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2019 – 2020 годах</a:t>
            </a:r>
            <a:endParaRPr lang="ru-RU" sz="225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09334" y="5251897"/>
            <a:ext cx="2657872" cy="11263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ЕДВ</a:t>
            </a:r>
            <a:endParaRPr lang="en-US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индексации с 1 февраля 2019 года на 4,3%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2 162 руб.</a:t>
            </a:r>
            <a:endParaRPr lang="en-US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11642" y="4155093"/>
            <a:ext cx="2655563" cy="1096804"/>
          </a:xfrm>
          <a:prstGeom prst="rect">
            <a:avLst/>
          </a:prstGeom>
          <a:solidFill>
            <a:srgbClr val="FF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ПЕНСИЯ</a:t>
            </a:r>
            <a:endParaRPr lang="en-US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индексации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1 января </a:t>
            </a:r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года на 7,05%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5 691 руб.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111643" y="3074972"/>
            <a:ext cx="2655562" cy="1080118"/>
          </a:xfrm>
          <a:prstGeom prst="rect">
            <a:avLst/>
          </a:prstGeom>
          <a:solidFill>
            <a:srgbClr val="CC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доплата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13 000  – 5 691 – 2 162 =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5 147 руб.</a:t>
            </a:r>
            <a:endParaRPr lang="en-US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268238" y="1028660"/>
            <a:ext cx="2671914" cy="807858"/>
          </a:xfrm>
          <a:prstGeom prst="rect">
            <a:avLst/>
          </a:prstGeom>
          <a:solidFill>
            <a:srgbClr val="FF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Сумма индексации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ПЕНСИИ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2019 года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397 руб. – 7,05%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3268238" y="1836518"/>
            <a:ext cx="2671914" cy="8411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Сумма индексации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ЕДВ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2019 года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89 руб. – 4,3%</a:t>
            </a:r>
            <a:endParaRPr lang="ru-RU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11642" y="2677622"/>
            <a:ext cx="8928993" cy="400110"/>
          </a:xfrm>
          <a:prstGeom prst="rect">
            <a:avLst/>
          </a:prstGeom>
          <a:solidFill>
            <a:srgbClr val="FFCCCC"/>
          </a:solidFill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 ПМП в субъекте РФ 13 000 р.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270522" y="5251896"/>
            <a:ext cx="2669630" cy="11263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ЕДВ</a:t>
            </a:r>
            <a:endParaRPr lang="en-US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 учета </a:t>
            </a:r>
          </a:p>
          <a:p>
            <a:pPr algn="ctr"/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ндексации 2019 года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2 073 руб.</a:t>
            </a:r>
            <a:endParaRPr lang="en-US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270522" y="4155093"/>
            <a:ext cx="2669630" cy="1096803"/>
          </a:xfrm>
          <a:prstGeom prst="rect">
            <a:avLst/>
          </a:prstGeom>
          <a:solidFill>
            <a:srgbClr val="FF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ПЕНСИЯ</a:t>
            </a:r>
            <a:endParaRPr lang="en-US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ез учета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индексации 2019 года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5 294 руб. </a:t>
            </a:r>
            <a:endParaRPr lang="en-US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270522" y="3074971"/>
            <a:ext cx="2669630" cy="1080122"/>
          </a:xfrm>
          <a:prstGeom prst="rect">
            <a:avLst/>
          </a:prstGeom>
          <a:solidFill>
            <a:srgbClr val="CC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доплата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13 000 – 5 294 – 2 073 = 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5 633 руб.</a:t>
            </a:r>
            <a:endParaRPr lang="en-US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441923" y="5251897"/>
            <a:ext cx="2598709" cy="11263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ЕДВ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индексации 2019 года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2 162 руб.</a:t>
            </a:r>
            <a:endParaRPr lang="en-US" sz="16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441926" y="4155090"/>
            <a:ext cx="2598709" cy="1096806"/>
          </a:xfrm>
          <a:prstGeom prst="rect">
            <a:avLst/>
          </a:prstGeom>
          <a:solidFill>
            <a:srgbClr val="FF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ПЕНСИЯ</a:t>
            </a:r>
            <a:endParaRPr lang="en-US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индексации 2019 года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5 691 руб.</a:t>
            </a:r>
            <a:endParaRPr lang="en-US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441926" y="3074968"/>
            <a:ext cx="2598709" cy="1080121"/>
          </a:xfrm>
          <a:prstGeom prst="rect">
            <a:avLst/>
          </a:prstGeom>
          <a:solidFill>
            <a:srgbClr val="CC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доплата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13 000 – 5 691 – 2 162 = 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5 147 руб.</a:t>
            </a:r>
            <a:endParaRPr lang="en-US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441922" y="1024617"/>
            <a:ext cx="2598709" cy="811901"/>
          </a:xfrm>
          <a:prstGeom prst="rect">
            <a:avLst/>
          </a:prstGeom>
          <a:solidFill>
            <a:srgbClr val="FF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Сумма индексации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ПЕНСИИ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2020 года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376 руб. – 6,6% 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6441925" y="1836518"/>
            <a:ext cx="2598709" cy="84419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Сумма индексации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ЕДВ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2020 года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93 руб. – 4,3%</a:t>
            </a:r>
            <a:endParaRPr lang="ru-RU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1644" y="6381328"/>
            <a:ext cx="26555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Старый механизм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272805" y="6395655"/>
            <a:ext cx="25812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Новый механизм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41927" y="6378278"/>
            <a:ext cx="25987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Новый механизм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1644" y="2223644"/>
            <a:ext cx="2655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2019 год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70523" y="562952"/>
            <a:ext cx="258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2019 год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41922" y="566995"/>
            <a:ext cx="2598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2020 год</a:t>
            </a:r>
          </a:p>
        </p:txBody>
      </p:sp>
    </p:spTree>
    <p:extLst>
      <p:ext uri="{BB962C8B-B14F-4D97-AF65-F5344CB8AC3E}">
        <p14:creationId xmlns:p14="http://schemas.microsoft.com/office/powerpoint/2010/main" val="273496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расчета социальной доплаты к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пенсии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установлении страховой пенсии в январе текущего года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11460" y="1533089"/>
            <a:ext cx="8921080" cy="523220"/>
          </a:xfrm>
          <a:prstGeom prst="rect">
            <a:avLst/>
          </a:prstGeom>
          <a:solidFill>
            <a:srgbClr val="FFCCCC"/>
          </a:solidFill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 ПМП в субъекте РФ на 2019 год – </a:t>
            </a:r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8 630 руб.</a:t>
            </a:r>
            <a:endParaRPr lang="ru-RU" sz="28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440223" y="3425306"/>
            <a:ext cx="2296343" cy="2307950"/>
          </a:xfrm>
          <a:prstGeom prst="rect">
            <a:avLst/>
          </a:prstGeom>
          <a:solidFill>
            <a:srgbClr val="FF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Страховая пенсия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индексации 2019 года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(7 900 руб.)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440227" y="2060848"/>
            <a:ext cx="2296338" cy="1364454"/>
          </a:xfrm>
          <a:prstGeom prst="rect">
            <a:avLst/>
          </a:prstGeom>
          <a:solidFill>
            <a:srgbClr val="CC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ДОПЛАТА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(730 руб.)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10125" y="6305304"/>
            <a:ext cx="2295839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-16768" y="6012916"/>
            <a:ext cx="9160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Новый механизм не применяется</a:t>
            </a:r>
          </a:p>
        </p:txBody>
      </p:sp>
      <p:sp>
        <p:nvSpPr>
          <p:cNvPr id="24" name="AutoShape 1036"/>
          <p:cNvSpPr>
            <a:spLocks/>
          </p:cNvSpPr>
          <p:nvPr/>
        </p:nvSpPr>
        <p:spPr bwMode="auto">
          <a:xfrm>
            <a:off x="3217299" y="2060848"/>
            <a:ext cx="222928" cy="1364458"/>
          </a:xfrm>
          <a:prstGeom prst="leftBrace">
            <a:avLst>
              <a:gd name="adj1" fmla="val 124623"/>
              <a:gd name="adj2" fmla="val 50139"/>
            </a:avLst>
          </a:prstGeom>
          <a:solidFill>
            <a:schemeClr val="bg1"/>
          </a:solidFill>
          <a:ln w="25400">
            <a:solidFill>
              <a:srgbClr val="002060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70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32012" y="2281412"/>
            <a:ext cx="20852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Установлена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1 февраля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2019 года</a:t>
            </a:r>
            <a:endParaRPr lang="ru-RU" sz="2000" dirty="0"/>
          </a:p>
        </p:txBody>
      </p:sp>
      <p:sp>
        <p:nvSpPr>
          <p:cNvPr id="17" name="AutoShape 1036"/>
          <p:cNvSpPr>
            <a:spLocks/>
          </p:cNvSpPr>
          <p:nvPr/>
        </p:nvSpPr>
        <p:spPr bwMode="auto">
          <a:xfrm rot="10800000">
            <a:off x="5738042" y="2070842"/>
            <a:ext cx="290514" cy="3662413"/>
          </a:xfrm>
          <a:prstGeom prst="leftBrace">
            <a:avLst>
              <a:gd name="adj1" fmla="val 124623"/>
              <a:gd name="adj2" fmla="val 50139"/>
            </a:avLst>
          </a:prstGeom>
          <a:solidFill>
            <a:schemeClr val="bg1"/>
          </a:solidFill>
          <a:ln w="25400">
            <a:solidFill>
              <a:srgbClr val="002060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70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60403" y="2932552"/>
            <a:ext cx="32715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Общий доход пенсионера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 1 февраля 2019 года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 8 630 руб. и равен ПМП</a:t>
            </a:r>
            <a:endParaRPr lang="ru-RU" sz="2400" dirty="0"/>
          </a:p>
        </p:txBody>
      </p:sp>
      <p:sp>
        <p:nvSpPr>
          <p:cNvPr id="12" name="AutoShape 1036"/>
          <p:cNvSpPr>
            <a:spLocks/>
          </p:cNvSpPr>
          <p:nvPr/>
        </p:nvSpPr>
        <p:spPr bwMode="auto">
          <a:xfrm>
            <a:off x="3221651" y="3422777"/>
            <a:ext cx="188474" cy="2310479"/>
          </a:xfrm>
          <a:prstGeom prst="leftBrace">
            <a:avLst>
              <a:gd name="adj1" fmla="val 124623"/>
              <a:gd name="adj2" fmla="val 50139"/>
            </a:avLst>
          </a:prstGeom>
          <a:solidFill>
            <a:schemeClr val="bg1"/>
          </a:solidFill>
          <a:ln w="25400">
            <a:solidFill>
              <a:srgbClr val="002060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70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0044" y="3971751"/>
            <a:ext cx="18016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Установлена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10 января 2019 года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2025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1586434" y="4712073"/>
            <a:ext cx="2293684" cy="10931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ЕДВ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 учета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индексации 2019 года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1 100 руб.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2259" y="2231"/>
            <a:ext cx="9146259" cy="105050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расчета социальной доплаты к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пенсии в случае установления страховой пенсии и ЕДВ в январе текущего года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331" y="2121614"/>
            <a:ext cx="8921080" cy="461665"/>
          </a:xfrm>
          <a:prstGeom prst="rect">
            <a:avLst/>
          </a:prstGeom>
          <a:solidFill>
            <a:srgbClr val="FFCCCC"/>
          </a:solidFill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 ПМП в субъекте РФ на 2019 год – 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8 630 руб.</a:t>
            </a:r>
            <a:endParaRPr lang="ru-RU" sz="24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86427" y="3443681"/>
            <a:ext cx="2296343" cy="1268396"/>
          </a:xfrm>
          <a:prstGeom prst="rect">
            <a:avLst/>
          </a:prstGeom>
          <a:solidFill>
            <a:srgbClr val="FF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Страховая пенсия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индексации 2019 года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6 700 руб.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86434" y="2583275"/>
            <a:ext cx="2296338" cy="864817"/>
          </a:xfrm>
          <a:prstGeom prst="rect">
            <a:avLst/>
          </a:prstGeom>
          <a:solidFill>
            <a:srgbClr val="CC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ДОПЛАТА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830 руб.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958829" y="6109149"/>
            <a:ext cx="2295839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AutoShape 1036"/>
          <p:cNvSpPr>
            <a:spLocks/>
          </p:cNvSpPr>
          <p:nvPr/>
        </p:nvSpPr>
        <p:spPr bwMode="auto">
          <a:xfrm>
            <a:off x="1360850" y="3443681"/>
            <a:ext cx="225577" cy="2361583"/>
          </a:xfrm>
          <a:prstGeom prst="leftBrace">
            <a:avLst>
              <a:gd name="adj1" fmla="val 124623"/>
              <a:gd name="adj2" fmla="val 50139"/>
            </a:avLst>
          </a:prstGeom>
          <a:solidFill>
            <a:schemeClr val="bg1"/>
          </a:solidFill>
          <a:ln w="25400">
            <a:solidFill>
              <a:srgbClr val="002060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70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68962" y="4126803"/>
            <a:ext cx="15849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Установлены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11 января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2019 года</a:t>
            </a:r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3893784" y="3105917"/>
            <a:ext cx="2418946" cy="1944216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февраля 2019 года 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индексация ЕДВ </a:t>
            </a:r>
          </a:p>
          <a:p>
            <a:pPr algn="ctr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4,3 %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99063" y="2583279"/>
            <a:ext cx="2296338" cy="864817"/>
          </a:xfrm>
          <a:prstGeom prst="rect">
            <a:avLst/>
          </a:prstGeom>
          <a:solidFill>
            <a:srgbClr val="CC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ДОПЛАТА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830 руб.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-2258" y="6205374"/>
            <a:ext cx="914625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ФСД в связи с индексацией ЕДВ не пересматривается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301717" y="3443677"/>
            <a:ext cx="2296343" cy="1268396"/>
          </a:xfrm>
          <a:prstGeom prst="rect">
            <a:avLst/>
          </a:prstGeom>
          <a:solidFill>
            <a:srgbClr val="FF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Страховая пенсия </a:t>
            </a:r>
            <a:endParaRPr lang="ru-RU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индексации 2019 года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6 700 руб.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301717" y="4712073"/>
            <a:ext cx="2293684" cy="10931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ЕДВ</a:t>
            </a:r>
          </a:p>
          <a:p>
            <a:pPr algn="ctr"/>
            <a:r>
              <a:rPr lang="ru-RU" sz="1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 учета </a:t>
            </a:r>
            <a:endParaRPr lang="ru-RU" sz="1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индексации 2019 года</a:t>
            </a:r>
            <a:endParaRPr lang="ru-RU" sz="1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100 руб</a:t>
            </a:r>
            <a:r>
              <a:rPr lang="ru-RU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301717" y="1052736"/>
            <a:ext cx="2293690" cy="106887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Сумма индексации 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ЕДВ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2019 года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47 руб.</a:t>
            </a:r>
          </a:p>
        </p:txBody>
      </p:sp>
      <p:sp>
        <p:nvSpPr>
          <p:cNvPr id="16" name="AutoShape 1036"/>
          <p:cNvSpPr>
            <a:spLocks/>
          </p:cNvSpPr>
          <p:nvPr/>
        </p:nvSpPr>
        <p:spPr bwMode="auto">
          <a:xfrm>
            <a:off x="1348992" y="2585586"/>
            <a:ext cx="237442" cy="862510"/>
          </a:xfrm>
          <a:prstGeom prst="leftBrace">
            <a:avLst>
              <a:gd name="adj1" fmla="val 124623"/>
              <a:gd name="adj2" fmla="val 50139"/>
            </a:avLst>
          </a:prstGeom>
          <a:solidFill>
            <a:schemeClr val="bg1"/>
          </a:solidFill>
          <a:ln w="25400">
            <a:solidFill>
              <a:srgbClr val="002060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70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154646" y="2555176"/>
            <a:ext cx="16991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Установлена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1 февраля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2019 года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1467263" y="5805264"/>
            <a:ext cx="24357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Январь 2019 года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93558" y="5788028"/>
            <a:ext cx="2554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Февраль 2019 года</a:t>
            </a:r>
          </a:p>
        </p:txBody>
      </p:sp>
    </p:spTree>
    <p:extLst>
      <p:ext uri="{BB962C8B-B14F-4D97-AF65-F5344CB8AC3E}">
        <p14:creationId xmlns:p14="http://schemas.microsoft.com/office/powerpoint/2010/main" val="300272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445127" y="-3"/>
            <a:ext cx="10044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расчета социальной доплаты к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пенсии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установления социальной пенсии в марте текущего года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31330" y="2268486"/>
            <a:ext cx="8921080" cy="461665"/>
          </a:xfrm>
          <a:prstGeom prst="rect">
            <a:avLst/>
          </a:prstGeom>
          <a:solidFill>
            <a:srgbClr val="FFCCCC"/>
          </a:solidFill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 ПМП в субъекте РФ на 2019 год – 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8 630 руб.</a:t>
            </a:r>
            <a:endParaRPr lang="ru-RU" sz="24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604773" y="4094605"/>
            <a:ext cx="2296343" cy="2016220"/>
          </a:xfrm>
          <a:prstGeom prst="rect">
            <a:avLst/>
          </a:prstGeom>
          <a:solidFill>
            <a:srgbClr val="FF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пенсия 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7 900 руб.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1604777" y="2730147"/>
            <a:ext cx="2296338" cy="1364454"/>
          </a:xfrm>
          <a:prstGeom prst="rect">
            <a:avLst/>
          </a:prstGeom>
          <a:solidFill>
            <a:srgbClr val="CC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</a:t>
            </a:r>
            <a:r>
              <a:rPr lang="ru-RU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ДОПЛАТА</a:t>
            </a:r>
          </a:p>
          <a:p>
            <a:pPr algn="ctr"/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730 руб.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947047" y="6305304"/>
            <a:ext cx="2295839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AutoShape 1036"/>
          <p:cNvSpPr>
            <a:spLocks/>
          </p:cNvSpPr>
          <p:nvPr/>
        </p:nvSpPr>
        <p:spPr bwMode="auto">
          <a:xfrm>
            <a:off x="1381849" y="2730147"/>
            <a:ext cx="222927" cy="3380678"/>
          </a:xfrm>
          <a:prstGeom prst="leftBrace">
            <a:avLst>
              <a:gd name="adj1" fmla="val 124623"/>
              <a:gd name="adj2" fmla="val 50139"/>
            </a:avLst>
          </a:prstGeom>
          <a:solidFill>
            <a:schemeClr val="bg1"/>
          </a:solidFill>
          <a:ln w="25400">
            <a:solidFill>
              <a:srgbClr val="002060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70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-91590" y="4004987"/>
            <a:ext cx="15849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Установлены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1 марта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2019 года</a:t>
            </a:r>
            <a:endParaRPr lang="ru-RU" sz="1600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3901116" y="2986741"/>
            <a:ext cx="2418946" cy="1944216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апреля 2019 года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индексация социальной пенсии на 2 %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20062" y="2730151"/>
            <a:ext cx="2296338" cy="1364454"/>
          </a:xfrm>
          <a:prstGeom prst="rect">
            <a:avLst/>
          </a:prstGeom>
          <a:solidFill>
            <a:srgbClr val="CC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</a:t>
            </a:r>
            <a:r>
              <a:rPr lang="ru-RU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ДОПЛАТА</a:t>
            </a:r>
          </a:p>
          <a:p>
            <a:pPr algn="ctr"/>
            <a:r>
              <a:rPr lang="ru-RU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730 руб.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-21885" y="6396335"/>
            <a:ext cx="9149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ФСД в связи с индексацией пенсии не пересматривается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290675" y="1052736"/>
            <a:ext cx="2325725" cy="1215750"/>
          </a:xfrm>
          <a:prstGeom prst="rect">
            <a:avLst/>
          </a:prstGeom>
          <a:solidFill>
            <a:srgbClr val="FF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Сумма индексации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пенсии</a:t>
            </a:r>
            <a:endParaRPr lang="ru-RU" sz="1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2019 года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158 руб.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320063" y="4094601"/>
            <a:ext cx="2296343" cy="2016220"/>
          </a:xfrm>
          <a:prstGeom prst="rect">
            <a:avLst/>
          </a:prstGeom>
          <a:solidFill>
            <a:srgbClr val="FF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пенсия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 учета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индексации 2019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  <a:p>
            <a:pPr algn="ctr"/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7 900 руб</a:t>
            </a:r>
            <a:r>
              <a:rPr lang="ru-RU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04777" y="6110821"/>
            <a:ext cx="229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Март 2019 года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305368" y="6126976"/>
            <a:ext cx="229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Апрель 2019 года</a:t>
            </a:r>
          </a:p>
        </p:txBody>
      </p:sp>
    </p:spTree>
    <p:extLst>
      <p:ext uri="{BB962C8B-B14F-4D97-AF65-F5344CB8AC3E}">
        <p14:creationId xmlns:p14="http://schemas.microsoft.com/office/powerpoint/2010/main" val="259789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177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расчета социальной доплаты к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пенсии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перевода с одной пенсии на другую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(назначения пенсии другого вида)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43119" y="2762344"/>
            <a:ext cx="8921080" cy="461665"/>
          </a:xfrm>
          <a:prstGeom prst="rect">
            <a:avLst/>
          </a:prstGeom>
          <a:solidFill>
            <a:srgbClr val="FFCCCC"/>
          </a:solidFill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 ПМП в субъекте РФ на 2019 год – 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8 163 руб.</a:t>
            </a:r>
            <a:endParaRPr lang="ru-RU" sz="24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77003" y="4362847"/>
            <a:ext cx="2296343" cy="1578557"/>
          </a:xfrm>
          <a:prstGeom prst="rect">
            <a:avLst/>
          </a:prstGeom>
          <a:solidFill>
            <a:srgbClr val="FF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Страховая пенсия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инвалидности</a:t>
            </a: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 учета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индексации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2019 года</a:t>
            </a:r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500 руб</a:t>
            </a:r>
            <a:r>
              <a:rPr lang="ru-RU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77190" y="3221748"/>
            <a:ext cx="2296338" cy="1141099"/>
          </a:xfrm>
          <a:prstGeom prst="rect">
            <a:avLst/>
          </a:prstGeom>
          <a:solidFill>
            <a:srgbClr val="CC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ДОПЛАТА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1 663 руб.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947047" y="6356903"/>
            <a:ext cx="2295839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2973529" y="3602249"/>
            <a:ext cx="3373970" cy="1914983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1 июня 2019 года</a:t>
            </a:r>
          </a:p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азначение пенсии по старости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89623" y="1562422"/>
            <a:ext cx="2274986" cy="1199922"/>
          </a:xfrm>
          <a:prstGeom prst="rect">
            <a:avLst/>
          </a:prstGeom>
          <a:solidFill>
            <a:srgbClr val="FF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Сумма индексации пенсии </a:t>
            </a:r>
          </a:p>
          <a:p>
            <a:pPr algn="ctr"/>
            <a:r>
              <a:rPr lang="ru-RU" sz="2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инвалидности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458 руб.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347685" y="3224005"/>
            <a:ext cx="2296338" cy="922001"/>
          </a:xfrm>
          <a:prstGeom prst="rect">
            <a:avLst/>
          </a:prstGeom>
          <a:solidFill>
            <a:srgbClr val="CC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ДОПЛАТА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1 463 руб.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347499" y="4146006"/>
            <a:ext cx="2296343" cy="1795398"/>
          </a:xfrm>
          <a:prstGeom prst="rect">
            <a:avLst/>
          </a:prstGeom>
          <a:solidFill>
            <a:srgbClr val="FF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Страховая пенсия  </a:t>
            </a:r>
          </a:p>
          <a:p>
            <a:pPr algn="ctr"/>
            <a:r>
              <a:rPr lang="ru-RU" sz="2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старости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 учета индексации 2019 года 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6 700 руб.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6347685" y="1562422"/>
            <a:ext cx="2301250" cy="1197665"/>
          </a:xfrm>
          <a:prstGeom prst="rect">
            <a:avLst/>
          </a:prstGeom>
          <a:solidFill>
            <a:srgbClr val="FF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Сумма индексации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пенсии </a:t>
            </a:r>
          </a:p>
          <a:p>
            <a:pPr algn="ctr"/>
            <a:r>
              <a:rPr lang="ru-RU" sz="2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старости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472руб.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-17321" y="594140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получение суммы индексации пенсии сохраняется, но размер суммы индексации пересматривается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22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расчета социальной доплаты к пенсии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перерасчете пенсии в связи с увеличением страхового стажа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528129" y="4293096"/>
            <a:ext cx="2160240" cy="1204863"/>
          </a:xfrm>
          <a:prstGeom prst="rect">
            <a:avLst/>
          </a:prstGeom>
          <a:solidFill>
            <a:srgbClr val="FF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ПЕНСИЯ</a:t>
            </a:r>
            <a:endParaRPr lang="en-US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ез учета индексации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5 107 р.</a:t>
            </a:r>
            <a:endParaRPr 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445568" y="4293096"/>
            <a:ext cx="2150771" cy="1204863"/>
          </a:xfrm>
          <a:prstGeom prst="rect">
            <a:avLst/>
          </a:prstGeom>
          <a:solidFill>
            <a:srgbClr val="FF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ПЕНСИЯ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 учета индексации</a:t>
            </a:r>
            <a:r>
              <a:rPr lang="en-US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407 р.</a:t>
            </a:r>
            <a:endParaRPr 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528127" y="2853856"/>
            <a:ext cx="2160240" cy="1439239"/>
          </a:xfrm>
          <a:prstGeom prst="rect">
            <a:avLst/>
          </a:prstGeom>
          <a:solidFill>
            <a:srgbClr val="CC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ДОПЛАТА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8 404 – 5 107 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 3 297 руб.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445568" y="2853857"/>
            <a:ext cx="2150771" cy="1439238"/>
          </a:xfrm>
          <a:prstGeom prst="rect">
            <a:avLst/>
          </a:prstGeom>
          <a:solidFill>
            <a:srgbClr val="CC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ДОПЛАТА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8 404 – 5 407 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 2 997 руб.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436096" y="1124744"/>
            <a:ext cx="2160243" cy="1329003"/>
          </a:xfrm>
          <a:prstGeom prst="rect">
            <a:avLst/>
          </a:prstGeom>
          <a:solidFill>
            <a:srgbClr val="FF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Сумма индексации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ПЕНСИИ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405 руб.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528127" y="2453747"/>
            <a:ext cx="6068212" cy="400110"/>
          </a:xfrm>
          <a:prstGeom prst="rect">
            <a:avLst/>
          </a:prstGeom>
          <a:solidFill>
            <a:srgbClr val="FFCCCC"/>
          </a:solidFill>
          <a:ln w="254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 ПМП в субъекте РФ 8 404 руб.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AutoShape 1036"/>
          <p:cNvSpPr>
            <a:spLocks/>
          </p:cNvSpPr>
          <p:nvPr/>
        </p:nvSpPr>
        <p:spPr bwMode="auto">
          <a:xfrm rot="10800000">
            <a:off x="7596339" y="1124744"/>
            <a:ext cx="169544" cy="4373214"/>
          </a:xfrm>
          <a:prstGeom prst="leftBrace">
            <a:avLst>
              <a:gd name="adj1" fmla="val 149591"/>
              <a:gd name="adj2" fmla="val 50139"/>
            </a:avLst>
          </a:prstGeom>
          <a:solidFill>
            <a:schemeClr val="bg1"/>
          </a:solidFill>
          <a:ln w="25400">
            <a:solidFill>
              <a:srgbClr val="002060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70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3692973" y="3069114"/>
            <a:ext cx="1743123" cy="1156963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страхового стажа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528127" y="1124744"/>
            <a:ext cx="2160242" cy="1329003"/>
          </a:xfrm>
          <a:prstGeom prst="rect">
            <a:avLst/>
          </a:prstGeom>
          <a:solidFill>
            <a:srgbClr val="FFFFCC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Сумма индексации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ПЕНСИИ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383 руб.</a:t>
            </a:r>
          </a:p>
        </p:txBody>
      </p:sp>
      <p:sp>
        <p:nvSpPr>
          <p:cNvPr id="22" name="AutoShape 1036"/>
          <p:cNvSpPr>
            <a:spLocks/>
          </p:cNvSpPr>
          <p:nvPr/>
        </p:nvSpPr>
        <p:spPr bwMode="auto">
          <a:xfrm>
            <a:off x="1357876" y="1124744"/>
            <a:ext cx="170253" cy="4373214"/>
          </a:xfrm>
          <a:prstGeom prst="leftBrace">
            <a:avLst>
              <a:gd name="adj1" fmla="val 149591"/>
              <a:gd name="adj2" fmla="val 50139"/>
            </a:avLst>
          </a:prstGeom>
          <a:solidFill>
            <a:schemeClr val="bg1"/>
          </a:solidFill>
          <a:ln w="25400">
            <a:solidFill>
              <a:srgbClr val="002060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70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-48835" y="2890946"/>
            <a:ext cx="157696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Общий доход пенсионера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8 787 руб.</a:t>
            </a:r>
            <a:endParaRPr lang="ru-RU" sz="1600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-9767" y="5805264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Общий доход пенсионера увеличился за счет увеличения суммы индексации пенсии после перерасчета размера пенсии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12100" y="2890946"/>
            <a:ext cx="15953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Общий доход пенсионера</a:t>
            </a:r>
          </a:p>
          <a:p>
            <a:pPr algn="ctr"/>
            <a:r>
              <a:rPr lang="ru-RU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8 809 руб.</a:t>
            </a:r>
            <a:endParaRPr lang="ru-RU" sz="1600" i="1" dirty="0"/>
          </a:p>
        </p:txBody>
      </p:sp>
    </p:spTree>
    <p:extLst>
      <p:ext uri="{BB962C8B-B14F-4D97-AF65-F5344CB8AC3E}">
        <p14:creationId xmlns:p14="http://schemas.microsoft.com/office/powerpoint/2010/main" val="51821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1318</TotalTime>
  <Words>1418</Words>
  <Application>Microsoft Office PowerPoint</Application>
  <PresentationFormat>Экран (4:3)</PresentationFormat>
  <Paragraphs>331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Волосков Андрей Борисович</dc:creator>
  <cp:lastModifiedBy>Волосков Андрей Борисович</cp:lastModifiedBy>
  <cp:revision>166</cp:revision>
  <cp:lastPrinted>2019-04-09T14:59:34Z</cp:lastPrinted>
  <dcterms:created xsi:type="dcterms:W3CDTF">2019-03-12T08:54:51Z</dcterms:created>
  <dcterms:modified xsi:type="dcterms:W3CDTF">2019-04-10T11:30:15Z</dcterms:modified>
</cp:coreProperties>
</file>